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2" r:id="rId6"/>
    <p:sldId id="264" r:id="rId7"/>
    <p:sldId id="259" r:id="rId8"/>
    <p:sldId id="260" r:id="rId9"/>
    <p:sldId id="265" r:id="rId10"/>
    <p:sldId id="266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1115E-30BD-49EB-B868-8F67FE4B4BB4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0B52A-2610-406B-940E-15008A4BC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0B52A-2610-406B-940E-15008A4BC4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C1E6D5-5132-4AD3-A61A-CC18930DC4AC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7BB9FED-7715-4BBA-BAF9-A3718AF37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su.edu/afstudy/upd8-2.html.7.2.2000.%20p%201.5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848600" cy="1142999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RESEARCH METHODOLOGY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7772400" cy="2590800"/>
          </a:xfrm>
        </p:spPr>
        <p:txBody>
          <a:bodyPr>
            <a:normAutofit lnSpcReduction="10000"/>
          </a:bodyPr>
          <a:lstStyle/>
          <a:p>
            <a:pPr marR="0" algn="l">
              <a:lnSpc>
                <a:spcPct val="80000"/>
              </a:lnSpc>
            </a:pPr>
            <a:r>
              <a:rPr lang="en-US" sz="2800" b="1" dirty="0">
                <a:latin typeface="Blackadder ITC" pitchFamily="82" charset="0"/>
              </a:rPr>
              <a:t>Presentation by</a:t>
            </a:r>
          </a:p>
          <a:p>
            <a:pPr marR="0" algn="l">
              <a:lnSpc>
                <a:spcPct val="80000"/>
              </a:lnSpc>
            </a:pPr>
            <a:r>
              <a:rPr lang="en-US" sz="2400" b="1">
                <a:latin typeface="Brush Script MT" pitchFamily="66" charset="0"/>
              </a:rPr>
              <a:t>Ms. N. Thamizhini</a:t>
            </a:r>
            <a:endParaRPr lang="en-US" sz="2400" b="1" dirty="0">
              <a:latin typeface="Algerian" pitchFamily="82" charset="0"/>
            </a:endParaRPr>
          </a:p>
          <a:p>
            <a:pPr marR="0" algn="l">
              <a:lnSpc>
                <a:spcPct val="80000"/>
              </a:lnSpc>
            </a:pPr>
            <a:r>
              <a:rPr lang="en-US" sz="2800" b="1" dirty="0">
                <a:latin typeface="Brush Script MT" pitchFamily="66" charset="0"/>
              </a:rPr>
              <a:t>Assistant Professor </a:t>
            </a:r>
          </a:p>
          <a:p>
            <a:pPr marR="0" algn="l">
              <a:lnSpc>
                <a:spcPct val="80000"/>
              </a:lnSpc>
            </a:pPr>
            <a:r>
              <a:rPr lang="en-US" sz="2800" b="1" dirty="0">
                <a:latin typeface="Brush Script MT" pitchFamily="66" charset="0"/>
              </a:rPr>
              <a:t>Department of English</a:t>
            </a:r>
          </a:p>
          <a:p>
            <a:pPr marR="0" algn="l">
              <a:lnSpc>
                <a:spcPct val="80000"/>
              </a:lnSpc>
            </a:pPr>
            <a:r>
              <a:rPr lang="en-US" sz="2800" b="1" dirty="0" err="1">
                <a:latin typeface="Brush Script MT" pitchFamily="66" charset="0"/>
              </a:rPr>
              <a:t>Thiruvalluvar</a:t>
            </a:r>
            <a:r>
              <a:rPr lang="en-US" sz="2800" b="1" dirty="0">
                <a:latin typeface="Brush Script MT" pitchFamily="66" charset="0"/>
              </a:rPr>
              <a:t> University </a:t>
            </a:r>
          </a:p>
          <a:p>
            <a:pPr marR="0" algn="l">
              <a:lnSpc>
                <a:spcPct val="80000"/>
              </a:lnSpc>
            </a:pPr>
            <a:r>
              <a:rPr lang="en-US" sz="2800" b="1" dirty="0" err="1">
                <a:latin typeface="Brush Script MT" pitchFamily="66" charset="0"/>
              </a:rPr>
              <a:t>Serkkadu</a:t>
            </a:r>
            <a:r>
              <a:rPr lang="en-US" sz="2800" b="1" dirty="0">
                <a:latin typeface="Brush Script MT" pitchFamily="66" charset="0"/>
              </a:rPr>
              <a:t>, Vellore-</a:t>
            </a:r>
            <a:r>
              <a:rPr lang="en-US" sz="2000" b="1" dirty="0">
                <a:latin typeface="Brush Script MT" pitchFamily="66" charset="0"/>
              </a:rPr>
              <a:t>632115</a:t>
            </a:r>
          </a:p>
          <a:p>
            <a:pPr marR="0" algn="l">
              <a:lnSpc>
                <a:spcPct val="80000"/>
              </a:lnSpc>
            </a:pPr>
            <a:r>
              <a:rPr lang="en-US" sz="2800" b="1" dirty="0">
                <a:latin typeface="Brush Script MT" pitchFamily="66" charset="0"/>
              </a:rPr>
              <a:t>Contact  Mail</a:t>
            </a:r>
            <a:r>
              <a:rPr lang="en-US" sz="2800" dirty="0">
                <a:latin typeface="Brush Script MT" pitchFamily="66" charset="0"/>
              </a:rPr>
              <a:t> ID</a:t>
            </a:r>
            <a:r>
              <a:rPr lang="en-US" sz="2800">
                <a:latin typeface="Brush Script MT" pitchFamily="66" charset="0"/>
              </a:rPr>
              <a:t>: linitamil@gmail.com</a:t>
            </a:r>
            <a:endParaRPr lang="en-US" sz="2800" dirty="0">
              <a:latin typeface="Brush Script MT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Punctuation</a:t>
            </a:r>
          </a:p>
          <a:p>
            <a:r>
              <a:rPr lang="en-US" dirty="0"/>
              <a:t>Titles</a:t>
            </a:r>
          </a:p>
          <a:p>
            <a:r>
              <a:rPr lang="en-US" dirty="0"/>
              <a:t>Nouns</a:t>
            </a:r>
          </a:p>
          <a:p>
            <a:r>
              <a:rPr lang="en-US" dirty="0"/>
              <a:t>Numbers </a:t>
            </a:r>
          </a:p>
          <a:p>
            <a:r>
              <a:rPr lang="en-US" dirty="0"/>
              <a:t>Spelling</a:t>
            </a:r>
          </a:p>
          <a:p>
            <a:r>
              <a:rPr lang="en-US" sz="4400" dirty="0"/>
              <a:t>, / ./ :/ ;/- / ( ) /[ ] / ‘ ’/ “ ”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itchFamily="34" charset="0"/>
              </a:rPr>
              <a:t>	Mechanics of Writing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5256"/>
            <a:ext cx="8305800" cy="5565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Bernard, Rita. </a:t>
            </a:r>
            <a:r>
              <a:rPr lang="en-US" sz="1800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Apartheid and Beyond : South African Writers and the Politics of 	place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Oxford : Oxford University Press, 2007.</a:t>
            </a:r>
          </a:p>
          <a:p>
            <a:pPr>
              <a:lnSpc>
                <a:spcPct val="200000"/>
              </a:lnSpc>
            </a:pPr>
            <a:r>
              <a:rPr lang="en-US" sz="18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Postel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Gitte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“The Diviner’s Task : The Confinement and Transformation Through 	Myth and Ritual in </a:t>
            </a:r>
            <a:r>
              <a:rPr lang="en-US" sz="18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Gordimer’s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800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The Conservationist”. Research in African 	Literatures.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38.4 (Oct-Dec 2007): 47-60. Print.</a:t>
            </a:r>
          </a:p>
          <a:p>
            <a:pPr>
              <a:lnSpc>
                <a:spcPct val="200000"/>
              </a:lnSpc>
            </a:pP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Toshiko, Sakamoto. “Black Women in Nadine </a:t>
            </a:r>
            <a:r>
              <a:rPr lang="en-US" sz="18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Gordimer’s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800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None to Accompany Me.</a:t>
            </a:r>
            <a:r>
              <a:rPr lang="en-US" sz="1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	Web. 11.9.2019 </a:t>
            </a:r>
            <a:r>
              <a:rPr lang="en-US" sz="1800" u="sng" dirty="0">
                <a:latin typeface="Times New Roman" pitchFamily="18" charset="0"/>
                <a:ea typeface="SimSun" pitchFamily="2" charset="-122"/>
                <a:cs typeface="Times New Roman" pitchFamily="18" charset="0"/>
                <a:hlinkClick r:id="rId2"/>
              </a:rPr>
              <a:t>www.ccsu.edu/afstudy/upd8-2.html.7.2.2000</a:t>
            </a:r>
            <a:r>
              <a:rPr lang="en-US" sz="1800" u="sng" dirty="0">
                <a:latin typeface="SimSun" pitchFamily="2" charset="-122"/>
                <a:ea typeface="SimSun" pitchFamily="2" charset="-122"/>
                <a:hlinkClick r:id="rId2"/>
              </a:rPr>
              <a:t>. p 1.5</a:t>
            </a:r>
            <a:r>
              <a:rPr lang="en-US" sz="1800" u="sng" dirty="0">
                <a:latin typeface="SimSun" pitchFamily="2" charset="-122"/>
                <a:ea typeface="SimSun" pitchFamily="2" charset="-122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Parker, Kenneth. Ed.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The South African Novel in English: Essays in Criticism and 	Society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London: The Macmillan Press LTD, 1978. Print.</a:t>
            </a:r>
          </a:p>
          <a:p>
            <a:pPr>
              <a:lnSpc>
                <a:spcPct val="200000"/>
              </a:lnSpc>
            </a:pPr>
            <a:endParaRPr lang="en-US" sz="1800" dirty="0">
              <a:latin typeface="SimSun" pitchFamily="2" charset="-122"/>
              <a:ea typeface="SimSun" pitchFamily="2" charset="-122"/>
            </a:endParaRPr>
          </a:p>
          <a:p>
            <a:pPr>
              <a:lnSpc>
                <a:spcPct val="160000"/>
              </a:lnSpc>
            </a:pPr>
            <a:endParaRPr lang="en-US" sz="1800" dirty="0">
              <a:latin typeface="SimSun" pitchFamily="2" charset="-122"/>
              <a:ea typeface="SimSun" pitchFamily="2" charset="-122"/>
            </a:endParaRPr>
          </a:p>
          <a:p>
            <a:pPr>
              <a:lnSpc>
                <a:spcPct val="160000"/>
              </a:lnSpc>
            </a:pPr>
            <a:endParaRPr lang="en-US" sz="1800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Bibliography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Research? </a:t>
            </a:r>
          </a:p>
          <a:p>
            <a:r>
              <a:rPr lang="en-US" dirty="0"/>
              <a:t>Objectives of Literary Research</a:t>
            </a:r>
          </a:p>
          <a:p>
            <a:r>
              <a:rPr lang="en-US" dirty="0"/>
              <a:t>Types of Research</a:t>
            </a:r>
          </a:p>
          <a:p>
            <a:r>
              <a:rPr lang="en-US" dirty="0"/>
              <a:t>Selecting a topic</a:t>
            </a:r>
          </a:p>
          <a:p>
            <a:r>
              <a:rPr lang="en-US" dirty="0"/>
              <a:t>Data collection-Using Library sources</a:t>
            </a:r>
          </a:p>
          <a:p>
            <a:r>
              <a:rPr lang="en-US" dirty="0"/>
              <a:t>Formulating the Research Problem</a:t>
            </a:r>
          </a:p>
          <a:p>
            <a:r>
              <a:rPr lang="en-US" dirty="0"/>
              <a:t>Plagiarism</a:t>
            </a:r>
          </a:p>
          <a:p>
            <a:r>
              <a:rPr lang="en-US" dirty="0"/>
              <a:t>Mechanics of writing</a:t>
            </a:r>
          </a:p>
          <a:p>
            <a:r>
              <a:rPr lang="en-US" dirty="0"/>
              <a:t>Format of the thesis</a:t>
            </a:r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STEPS TO BE FOLLOWED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7239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7772399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Arial Black" pitchFamily="34" charset="0"/>
              </a:rPr>
              <a:t>			</a:t>
            </a: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			Types of Research</a:t>
            </a: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Explorative :  </a:t>
            </a:r>
            <a:r>
              <a:rPr lang="en-US" sz="2200" dirty="0">
                <a:latin typeface="Arial Black" pitchFamily="34" charset="0"/>
              </a:rPr>
              <a:t>deals with existing problems</a:t>
            </a:r>
            <a:br>
              <a:rPr lang="en-US" sz="2200" dirty="0">
                <a:latin typeface="Arial Black" pitchFamily="34" charset="0"/>
              </a:rPr>
            </a:br>
            <a:r>
              <a:rPr lang="en-US" sz="2200" dirty="0">
                <a:latin typeface="Arial Black" pitchFamily="34" charset="0"/>
              </a:rPr>
              <a:t>		         will not provide conclusive results</a:t>
            </a:r>
            <a:br>
              <a:rPr lang="en-US" sz="2200" dirty="0">
                <a:latin typeface="Arial Black" pitchFamily="34" charset="0"/>
              </a:rPr>
            </a:br>
            <a:r>
              <a:rPr lang="en-US" sz="2200" dirty="0">
                <a:latin typeface="Arial Black" pitchFamily="34" charset="0"/>
              </a:rPr>
              <a:t>                                   </a:t>
            </a:r>
            <a:r>
              <a:rPr lang="en-US" sz="2200" dirty="0" err="1">
                <a:latin typeface="Arial Black" pitchFamily="34" charset="0"/>
              </a:rPr>
              <a:t>eg</a:t>
            </a:r>
            <a:r>
              <a:rPr lang="en-US" sz="2200" dirty="0">
                <a:latin typeface="Arial Black" pitchFamily="34" charset="0"/>
              </a:rPr>
              <a:t>: Sociological issues</a:t>
            </a:r>
            <a:br>
              <a:rPr lang="en-US" sz="2200" dirty="0">
                <a:latin typeface="Arial Black" pitchFamily="34" charset="0"/>
              </a:rPr>
            </a:br>
            <a:br>
              <a:rPr lang="en-US" sz="22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Empirical: </a:t>
            </a:r>
            <a:r>
              <a:rPr lang="en-US" sz="1800" dirty="0">
                <a:latin typeface="Arial Black" pitchFamily="34" charset="0"/>
              </a:rPr>
              <a:t>   </a:t>
            </a:r>
            <a:r>
              <a:rPr lang="en-US" sz="2000" dirty="0">
                <a:latin typeface="Arial Black" pitchFamily="34" charset="0"/>
              </a:rPr>
              <a:t>the record of one’s direct observations and </a:t>
            </a:r>
            <a:br>
              <a:rPr lang="en-US" sz="2000" dirty="0">
                <a:latin typeface="Arial Black" pitchFamily="34" charset="0"/>
              </a:rPr>
            </a:br>
            <a:r>
              <a:rPr lang="en-US" sz="2000" dirty="0">
                <a:latin typeface="Arial Black" pitchFamily="34" charset="0"/>
              </a:rPr>
              <a:t>		    experiences 		</a:t>
            </a:r>
            <a:br>
              <a:rPr lang="en-US" sz="2000" dirty="0">
                <a:latin typeface="Arial Black" pitchFamily="34" charset="0"/>
              </a:rPr>
            </a:br>
            <a:r>
              <a:rPr lang="en-US" sz="2000" dirty="0">
                <a:latin typeface="Arial Black" pitchFamily="34" charset="0"/>
              </a:rPr>
              <a:t>		    Will Provide Conclusive results</a:t>
            </a:r>
            <a:br>
              <a:rPr lang="en-US" sz="2000" dirty="0">
                <a:latin typeface="Arial Black" pitchFamily="34" charset="0"/>
              </a:rPr>
            </a:br>
            <a:r>
              <a:rPr lang="en-US" sz="2000" dirty="0">
                <a:latin typeface="Arial Black" pitchFamily="34" charset="0"/>
              </a:rPr>
              <a:t>		     </a:t>
            </a:r>
            <a:r>
              <a:rPr lang="en-US" sz="2000" dirty="0" err="1">
                <a:latin typeface="Arial Black" pitchFamily="34" charset="0"/>
              </a:rPr>
              <a:t>eg</a:t>
            </a:r>
            <a:r>
              <a:rPr lang="en-US" sz="2000" dirty="0">
                <a:latin typeface="Arial Black" pitchFamily="34" charset="0"/>
              </a:rPr>
              <a:t>: Scientific Research) </a:t>
            </a:r>
            <a:br>
              <a:rPr lang="en-US" sz="2000" dirty="0">
                <a:latin typeface="Arial Black" pitchFamily="34" charset="0"/>
              </a:rPr>
            </a:br>
            <a:r>
              <a:rPr lang="en-US" sz="2000" dirty="0">
                <a:latin typeface="Arial Black" pitchFamily="34" charset="0"/>
              </a:rPr>
              <a:t>		</a:t>
            </a:r>
            <a:br>
              <a:rPr lang="en-US" sz="20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br>
              <a:rPr lang="en-US" sz="2800" dirty="0">
                <a:latin typeface="Arial Black" pitchFamily="34" charset="0"/>
              </a:rPr>
            </a:b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458199" cy="562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1" y="457200"/>
            <a:ext cx="7924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799"/>
            <a:ext cx="8610600" cy="5405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300000"/>
              </a:lnSpc>
            </a:pPr>
            <a:r>
              <a:rPr lang="en-US" sz="2800" dirty="0">
                <a:latin typeface="Arial Black" pitchFamily="34" charset="0"/>
              </a:rPr>
              <a:t>Serious Offence</a:t>
            </a:r>
          </a:p>
          <a:p>
            <a:pPr>
              <a:lnSpc>
                <a:spcPct val="300000"/>
              </a:lnSpc>
            </a:pPr>
            <a:r>
              <a:rPr lang="en-US" sz="2800" dirty="0">
                <a:latin typeface="Arial Black" pitchFamily="34" charset="0"/>
              </a:rPr>
              <a:t>Intentional Plagiarism</a:t>
            </a:r>
          </a:p>
          <a:p>
            <a:pPr>
              <a:lnSpc>
                <a:spcPct val="300000"/>
              </a:lnSpc>
            </a:pPr>
            <a:r>
              <a:rPr lang="en-US" sz="2800" dirty="0">
                <a:latin typeface="Arial Black" pitchFamily="34" charset="0"/>
              </a:rPr>
              <a:t>Unintentional Plagiarism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154</TotalTime>
  <Words>102</Words>
  <Application>Microsoft Office PowerPoint</Application>
  <PresentationFormat>On-screen Show (4:3)</PresentationFormat>
  <Paragraphs>39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RESEARCH METHODOLOGY</vt:lpstr>
      <vt:lpstr>IMPORTANT STEPS TO BE FOLLOWED</vt:lpstr>
      <vt:lpstr>PowerPoint Presentation</vt:lpstr>
      <vt:lpstr>PowerPoint Presentation</vt:lpstr>
      <vt:lpstr>         Types of Research   Explorative :  deals with existing problems            will not provide conclusive results                                    eg: Sociological issues   Empirical:    the record of one’s direct observations and        experiences          Will Provide Conclusive results        eg: Scientific Research)        </vt:lpstr>
      <vt:lpstr>PowerPoint Presentation</vt:lpstr>
      <vt:lpstr>PowerPoint Presentation</vt:lpstr>
      <vt:lpstr>PowerPoint Presentation</vt:lpstr>
      <vt:lpstr>   Plagiarism</vt:lpstr>
      <vt:lpstr> Mechanics of Writing</vt:lpstr>
      <vt:lpstr>PowerPoint Presentation</vt:lpstr>
      <vt:lpstr>   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ELCOT</dc:creator>
  <cp:lastModifiedBy>Unknown User</cp:lastModifiedBy>
  <cp:revision>41</cp:revision>
  <dcterms:created xsi:type="dcterms:W3CDTF">2019-03-26T16:56:53Z</dcterms:created>
  <dcterms:modified xsi:type="dcterms:W3CDTF">2020-03-11T09:43:26Z</dcterms:modified>
</cp:coreProperties>
</file>